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427" r:id="rId3"/>
    <p:sldId id="430" r:id="rId4"/>
    <p:sldId id="431" r:id="rId5"/>
    <p:sldId id="439" r:id="rId6"/>
    <p:sldId id="442" r:id="rId7"/>
    <p:sldId id="443" r:id="rId8"/>
    <p:sldId id="456" r:id="rId9"/>
    <p:sldId id="459" r:id="rId10"/>
    <p:sldId id="460" r:id="rId11"/>
    <p:sldId id="461" r:id="rId12"/>
    <p:sldId id="462" r:id="rId13"/>
    <p:sldId id="464" r:id="rId14"/>
    <p:sldId id="463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475" r:id="rId26"/>
    <p:sldId id="476" r:id="rId27"/>
    <p:sldId id="477" r:id="rId28"/>
    <p:sldId id="478" r:id="rId29"/>
    <p:sldId id="481" r:id="rId30"/>
    <p:sldId id="479" r:id="rId31"/>
    <p:sldId id="480" r:id="rId32"/>
    <p:sldId id="482" r:id="rId33"/>
    <p:sldId id="483" r:id="rId34"/>
    <p:sldId id="484" r:id="rId35"/>
    <p:sldId id="485" r:id="rId36"/>
    <p:sldId id="486" r:id="rId37"/>
    <p:sldId id="487" r:id="rId38"/>
    <p:sldId id="488" r:id="rId39"/>
    <p:sldId id="489" r:id="rId40"/>
    <p:sldId id="490" r:id="rId41"/>
    <p:sldId id="491" r:id="rId42"/>
    <p:sldId id="492" r:id="rId43"/>
    <p:sldId id="493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Mogelijke oplossingen: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fontScale="92500"/>
          </a:bodyPr>
          <a:lstStyle/>
          <a:p>
            <a:r>
              <a:rPr lang="nl-NL" sz="2500" b="1" dirty="0" smtClean="0"/>
              <a:t>Zelfbinding: </a:t>
            </a:r>
            <a:r>
              <a:rPr lang="nl-NL" sz="2500" dirty="0" smtClean="0"/>
              <a:t>het kan mensen vragen of ze openlijk willen kiezen voor de strategie samenwerken. Voordelen benoemen van samenwerken, zichtbaar maken wat deze voordelen zijn.</a:t>
            </a:r>
          </a:p>
          <a:p>
            <a:r>
              <a:rPr lang="nl-NL" sz="2500" b="1" dirty="0" smtClean="0"/>
              <a:t>Normbesef: </a:t>
            </a:r>
            <a:r>
              <a:rPr lang="nl-NL" sz="2500" dirty="0" smtClean="0"/>
              <a:t>samenwerking komt tot stand wanneer het de norm is om samen te werken. Kleine gemeenschappen is er meer sprake van normbesef dan in grotere gemeenschappen.</a:t>
            </a:r>
          </a:p>
          <a:p>
            <a:r>
              <a:rPr lang="nl-NL" sz="2500" b="1" dirty="0" smtClean="0"/>
              <a:t>Collectieve dwang: meest gebruikte overheidsoplossing.</a:t>
            </a:r>
          </a:p>
          <a:p>
            <a:r>
              <a:rPr lang="nl-NL" sz="2500" dirty="0" smtClean="0"/>
              <a:t>Wanneer de leden gedwongen worden om samen te werk (wordt contractueel vastgesteld, vaak met boete bij overtreding).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7758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537" y="168442"/>
            <a:ext cx="9069465" cy="1761958"/>
          </a:xfrm>
        </p:spPr>
        <p:txBody>
          <a:bodyPr/>
          <a:lstStyle/>
          <a:p>
            <a:r>
              <a:rPr lang="nl-NL" dirty="0" smtClean="0"/>
              <a:t>Externe effecten.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4537" y="962527"/>
            <a:ext cx="9069465" cy="5078836"/>
          </a:xfrm>
        </p:spPr>
        <p:txBody>
          <a:bodyPr>
            <a:noAutofit/>
          </a:bodyPr>
          <a:lstStyle/>
          <a:p>
            <a:r>
              <a:rPr lang="nl-NL" sz="2200" dirty="0" smtClean="0"/>
              <a:t>Wanneer je een ijsje koopt betaal je daarvoor bijvoorbeeld $1.50</a:t>
            </a:r>
          </a:p>
          <a:p>
            <a:r>
              <a:rPr lang="nl-NL" sz="2200" dirty="0" smtClean="0"/>
              <a:t>30 cent daarvan zijn de kosten van de ingrediënten.</a:t>
            </a:r>
          </a:p>
          <a:p>
            <a:r>
              <a:rPr lang="nl-NL" sz="2200" dirty="0" smtClean="0"/>
              <a:t>15 cent de kosten van de verpakking.</a:t>
            </a:r>
          </a:p>
          <a:p>
            <a:r>
              <a:rPr lang="nl-NL" sz="2200" dirty="0" smtClean="0"/>
              <a:t>15 cent zijn transsportkosten.</a:t>
            </a:r>
          </a:p>
          <a:p>
            <a:r>
              <a:rPr lang="nl-NL" sz="2200" dirty="0" smtClean="0"/>
              <a:t>10 cent opslagkosten.</a:t>
            </a:r>
          </a:p>
          <a:p>
            <a:r>
              <a:rPr lang="nl-NL" sz="2200" dirty="0" smtClean="0"/>
              <a:t>80 cent is winst voor de verkoper.</a:t>
            </a:r>
          </a:p>
          <a:p>
            <a:r>
              <a:rPr lang="nl-NL" sz="2200" dirty="0" smtClean="0"/>
              <a:t>Daarentegen het produceren/aanschaffen van het ijsje heeft nog meer effecten.</a:t>
            </a:r>
          </a:p>
          <a:p>
            <a:r>
              <a:rPr lang="nl-NL" sz="2200" dirty="0" smtClean="0"/>
              <a:t>Zo kan bijvoorbeeld tijdens de productie of vervoeren van het ijsje het milieu worden aangetast.</a:t>
            </a:r>
          </a:p>
          <a:p>
            <a:r>
              <a:rPr lang="nl-NL" sz="2200" dirty="0" smtClean="0"/>
              <a:t>Effecten die wel ontstaan, maar niet in de prijs zijn opgenomen noemen we </a:t>
            </a:r>
            <a:r>
              <a:rPr lang="nl-NL" sz="2200" b="1" dirty="0" smtClean="0"/>
              <a:t>externe effecten.</a:t>
            </a:r>
          </a:p>
          <a:p>
            <a:r>
              <a:rPr lang="nl-NL" sz="2200" dirty="0" smtClean="0"/>
              <a:t>Wanneer deze positief zijn noemen we het positieve externe effecten. Zijn deze negatief heet het negatieve externe effecten.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86656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Belangrijk! Het is alleen een extern effect als het niet in de prijs verwerkt zit.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Vliegtuigmaatschappijen betalen milieubelasting omdat de brandstof van vliegtuigen het milieu aantast.</a:t>
            </a:r>
          </a:p>
          <a:p>
            <a:r>
              <a:rPr lang="nl-NL" sz="2500" dirty="0" smtClean="0"/>
              <a:t>Deze belasting berekenen de vliegtuigmaatschappijen door in de prijs.</a:t>
            </a:r>
          </a:p>
          <a:p>
            <a:r>
              <a:rPr lang="nl-NL" sz="2500" dirty="0" smtClean="0"/>
              <a:t>Dus in de prijs zit een gedeelte wat naar de overheid gaat die het geld gebruikt om het milieuprobleem aan te pakken.</a:t>
            </a:r>
          </a:p>
          <a:p>
            <a:r>
              <a:rPr lang="nl-NL" sz="2500" dirty="0" smtClean="0"/>
              <a:t>Milieuvervuiling is hier dus geen extern effect, het zit in de prijs opgenomen.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98672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Maatschappelijke welvaart.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Vragers en aanbieders houden geen rekening met de externe effecten.</a:t>
            </a:r>
          </a:p>
          <a:p>
            <a:r>
              <a:rPr lang="nl-NL" sz="2500" dirty="0" smtClean="0"/>
              <a:t>Negatieve externe effecten verlagen de maatschappelijke welvaart.</a:t>
            </a:r>
          </a:p>
          <a:p>
            <a:r>
              <a:rPr lang="nl-NL" sz="2500" dirty="0" smtClean="0"/>
              <a:t>Mogelijke oplossing: heffingen (komen we later op terug)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75786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5.7 t/m 5.9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klaar? </a:t>
            </a:r>
          </a:p>
          <a:p>
            <a:r>
              <a:rPr lang="nl-NL" sz="2500" dirty="0" smtClean="0"/>
              <a:t>Verder met opgaves t/m </a:t>
            </a:r>
            <a:r>
              <a:rPr lang="nl-NL" sz="2500" dirty="0" smtClean="0"/>
              <a:t>5.14</a:t>
            </a:r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05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3486"/>
          <a:stretch/>
        </p:blipFill>
        <p:spPr>
          <a:xfrm>
            <a:off x="232217" y="0"/>
            <a:ext cx="7287519" cy="4451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732"/>
          <a:stretch/>
        </p:blipFill>
        <p:spPr>
          <a:xfrm>
            <a:off x="232217" y="0"/>
            <a:ext cx="7287519" cy="41869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0105"/>
          <a:stretch/>
        </p:blipFill>
        <p:spPr>
          <a:xfrm>
            <a:off x="232217" y="0"/>
            <a:ext cx="7287519" cy="47765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1091"/>
          <a:stretch/>
        </p:blipFill>
        <p:spPr>
          <a:xfrm>
            <a:off x="232217" y="0"/>
            <a:ext cx="7287519" cy="607594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17" y="0"/>
            <a:ext cx="7287519" cy="683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00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5282"/>
          <a:stretch/>
        </p:blipFill>
        <p:spPr>
          <a:xfrm>
            <a:off x="0" y="0"/>
            <a:ext cx="9274002" cy="578718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708"/>
          <a:stretch/>
        </p:blipFill>
        <p:spPr>
          <a:xfrm>
            <a:off x="0" y="0"/>
            <a:ext cx="9274002" cy="63045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74002" cy="683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7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79095"/>
            <a:ext cx="8816802" cy="4862267"/>
          </a:xfrm>
        </p:spPr>
        <p:txBody>
          <a:bodyPr>
            <a:noAutofit/>
          </a:bodyPr>
          <a:lstStyle/>
          <a:p>
            <a:r>
              <a:rPr lang="nl-NL" sz="2500" dirty="0" smtClean="0"/>
              <a:t>Het feit dat er op de markt geen prijs/verhandelde hoeveelheid tot stand komt door externe effecten is niet optimaal.</a:t>
            </a:r>
          </a:p>
          <a:p>
            <a:r>
              <a:rPr lang="nl-NL" sz="2500" dirty="0" smtClean="0"/>
              <a:t>Tenslotte, bij negatieve externe effecten wordt er te veel verhandeld voor een te lage prijs. </a:t>
            </a:r>
          </a:p>
          <a:p>
            <a:r>
              <a:rPr lang="nl-NL" sz="2500" dirty="0" smtClean="0"/>
              <a:t>Bij positieve externe effecten wordt er te weinig verhandeld.</a:t>
            </a:r>
          </a:p>
          <a:p>
            <a:r>
              <a:rPr lang="nl-NL" sz="2500" dirty="0" smtClean="0"/>
              <a:t>Oplossing hiervoor? Het internaliseren van de externe effecten in de prijs.</a:t>
            </a:r>
          </a:p>
          <a:p>
            <a:r>
              <a:rPr lang="nl-NL" sz="2500" dirty="0" smtClean="0"/>
              <a:t>Externe effecten samen oplossen (zonder overheidsingrijpen)</a:t>
            </a:r>
          </a:p>
          <a:p>
            <a:r>
              <a:rPr lang="nl-NL" sz="2500" dirty="0" smtClean="0"/>
              <a:t>Externe effecten door overheidsingrijpen (subsidies en heffingen of quotums)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5056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5.10 t/m 5.14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We bespreken dan gedeelte na, rest </a:t>
            </a:r>
            <a:r>
              <a:rPr lang="nl-NL" sz="2500" dirty="0" smtClean="0"/>
              <a:t>wordt huiswerk.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888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492"/>
          <a:stretch/>
        </p:blipFill>
        <p:spPr>
          <a:xfrm>
            <a:off x="0" y="0"/>
            <a:ext cx="9553074" cy="7218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859"/>
          <a:stretch/>
        </p:blipFill>
        <p:spPr>
          <a:xfrm>
            <a:off x="0" y="0"/>
            <a:ext cx="9553074" cy="138363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1120"/>
          <a:stretch/>
        </p:blipFill>
        <p:spPr>
          <a:xfrm>
            <a:off x="0" y="0"/>
            <a:ext cx="9553074" cy="26710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7109"/>
          <a:stretch/>
        </p:blipFill>
        <p:spPr>
          <a:xfrm>
            <a:off x="0" y="0"/>
            <a:ext cx="9553074" cy="363353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7668"/>
          <a:stretch/>
        </p:blipFill>
        <p:spPr>
          <a:xfrm>
            <a:off x="0" y="0"/>
            <a:ext cx="9553074" cy="49690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9087"/>
          <a:stretch/>
        </p:blipFill>
        <p:spPr>
          <a:xfrm>
            <a:off x="0" y="0"/>
            <a:ext cx="9553074" cy="55585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4183"/>
          <a:stretch/>
        </p:blipFill>
        <p:spPr>
          <a:xfrm>
            <a:off x="0" y="0"/>
            <a:ext cx="9553074" cy="58954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53074" cy="686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68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Lessen aankomende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terugblik vorige week en Hoofdstuk 5: maatschappelijke welvaart en internalisering. (</a:t>
            </a:r>
            <a:r>
              <a:rPr lang="nl-NL" sz="2500" dirty="0" err="1" smtClean="0"/>
              <a:t>tm</a:t>
            </a:r>
            <a:r>
              <a:rPr lang="nl-NL" sz="2500" dirty="0" smtClean="0"/>
              <a:t> 5.14)</a:t>
            </a:r>
          </a:p>
          <a:p>
            <a:r>
              <a:rPr lang="nl-NL" sz="2500" dirty="0" smtClean="0"/>
              <a:t>Les 2: Hoofdstuk 5: het fileprobleem. (</a:t>
            </a:r>
            <a:r>
              <a:rPr lang="nl-NL" sz="2500" dirty="0" err="1" smtClean="0"/>
              <a:t>tm</a:t>
            </a:r>
            <a:r>
              <a:rPr lang="nl-NL" sz="2500" dirty="0" smtClean="0"/>
              <a:t> 5.21)</a:t>
            </a:r>
          </a:p>
          <a:p>
            <a:r>
              <a:rPr lang="nl-NL" sz="2500" dirty="0" smtClean="0"/>
              <a:t>Les 3: hoofdstuk 6: privatisering. (</a:t>
            </a:r>
            <a:r>
              <a:rPr lang="nl-NL" sz="2500" dirty="0" err="1" smtClean="0"/>
              <a:t>tm</a:t>
            </a:r>
            <a:r>
              <a:rPr lang="nl-NL" sz="2500" dirty="0" smtClean="0"/>
              <a:t> 6.4)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844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8043"/>
          <a:stretch/>
        </p:blipFill>
        <p:spPr>
          <a:xfrm>
            <a:off x="-1" y="0"/>
            <a:ext cx="11008895" cy="818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899"/>
          <a:stretch/>
        </p:blipFill>
        <p:spPr>
          <a:xfrm>
            <a:off x="-1" y="0"/>
            <a:ext cx="11008895" cy="14437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8019"/>
          <a:stretch/>
        </p:blipFill>
        <p:spPr>
          <a:xfrm>
            <a:off x="-1" y="0"/>
            <a:ext cx="11008895" cy="150394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8149"/>
          <a:stretch/>
        </p:blipFill>
        <p:spPr>
          <a:xfrm>
            <a:off x="-1" y="0"/>
            <a:ext cx="11008895" cy="286351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3202"/>
          <a:stretch/>
        </p:blipFill>
        <p:spPr>
          <a:xfrm>
            <a:off x="-1" y="0"/>
            <a:ext cx="11008895" cy="38862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079"/>
          <a:stretch/>
        </p:blipFill>
        <p:spPr>
          <a:xfrm>
            <a:off x="-1" y="0"/>
            <a:ext cx="11008895" cy="492091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6826"/>
          <a:stretch/>
        </p:blipFill>
        <p:spPr>
          <a:xfrm>
            <a:off x="-1" y="0"/>
            <a:ext cx="11008895" cy="5690937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008895" cy="684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5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het fileprobleem.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Fileprobleem = extern effect</a:t>
            </a:r>
          </a:p>
          <a:p>
            <a:r>
              <a:rPr lang="nl-NL" sz="2500" dirty="0" smtClean="0"/>
              <a:t>Tenslotte de tijd en daarmee geld wat je verliest door in de file te staan wordt niet meegerekend in de prijs. 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9602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5.15 en 5.16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klaar, verder t/m 5.21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7731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286"/>
          <a:stretch/>
        </p:blipFill>
        <p:spPr>
          <a:xfrm>
            <a:off x="0" y="0"/>
            <a:ext cx="12192000" cy="4211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3330"/>
          <a:stretch/>
        </p:blipFill>
        <p:spPr>
          <a:xfrm>
            <a:off x="0" y="0"/>
            <a:ext cx="12192000" cy="14558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84792"/>
          <a:stretch/>
        </p:blipFill>
        <p:spPr>
          <a:xfrm>
            <a:off x="0" y="0"/>
            <a:ext cx="12192000" cy="8301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75755"/>
          <a:stretch/>
        </p:blipFill>
        <p:spPr>
          <a:xfrm>
            <a:off x="0" y="0"/>
            <a:ext cx="12192000" cy="13234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2473"/>
          <a:stretch/>
        </p:blipFill>
        <p:spPr>
          <a:xfrm>
            <a:off x="0" y="0"/>
            <a:ext cx="12192000" cy="314024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7706"/>
          <a:stretch/>
        </p:blipFill>
        <p:spPr>
          <a:xfrm>
            <a:off x="0" y="0"/>
            <a:ext cx="12192000" cy="394635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45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Kosten van files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/>
              <a:t>De externe kosten die ontstaan door filevorming noemen we congestiekosten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Elk extra voertuig zorgt ervoor dat andere iets langer in de file moeten staan, de extra kosten van een extra weggebruiker veroorzaakt bij andere weggebruikers noemen we de marginale congestiekosten.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614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5.17 t/m 5.19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Eerder klaar t/m 5.21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76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6672"/>
          <a:stretch/>
        </p:blipFill>
        <p:spPr>
          <a:xfrm>
            <a:off x="0" y="0"/>
            <a:ext cx="6220326" cy="228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1241"/>
          <a:stretch/>
        </p:blipFill>
        <p:spPr>
          <a:xfrm>
            <a:off x="0" y="0"/>
            <a:ext cx="6220326" cy="60157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8263"/>
          <a:stretch/>
        </p:blipFill>
        <p:spPr>
          <a:xfrm>
            <a:off x="0" y="0"/>
            <a:ext cx="6220326" cy="80611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220326" cy="686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0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6818"/>
          <a:stretch/>
        </p:blipFill>
        <p:spPr>
          <a:xfrm>
            <a:off x="0" y="0"/>
            <a:ext cx="12192000" cy="19611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3676"/>
          <a:stretch/>
        </p:blipFill>
        <p:spPr>
          <a:xfrm>
            <a:off x="0" y="0"/>
            <a:ext cx="12192000" cy="20453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53293"/>
          <a:stretch/>
        </p:blipFill>
        <p:spPr>
          <a:xfrm>
            <a:off x="0" y="2679826"/>
            <a:ext cx="12192000" cy="136278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67982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79826"/>
            <a:ext cx="12192000" cy="291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17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243"/>
            <a:ext cx="7579895" cy="691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0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9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8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Prijsdiscriminatie.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6725" y="998621"/>
            <a:ext cx="9709485" cy="5030710"/>
          </a:xfrm>
        </p:spPr>
        <p:txBody>
          <a:bodyPr>
            <a:noAutofit/>
          </a:bodyPr>
          <a:lstStyle/>
          <a:p>
            <a:r>
              <a:rPr lang="nl-NL" sz="2200" dirty="0" err="1" smtClean="0"/>
              <a:t>Dhr</a:t>
            </a:r>
            <a:r>
              <a:rPr lang="nl-NL" sz="2200" dirty="0" smtClean="0"/>
              <a:t> B Jacobs verkoopt proefwerkcijfers. Voor een 10 is Pieter bereid 50 euro te betalen, Huib 25 euro en </a:t>
            </a:r>
            <a:r>
              <a:rPr lang="nl-NL" sz="2200" dirty="0" err="1"/>
              <a:t>K</a:t>
            </a:r>
            <a:r>
              <a:rPr lang="nl-NL" sz="2200" dirty="0" err="1" smtClean="0"/>
              <a:t>aj</a:t>
            </a:r>
            <a:r>
              <a:rPr lang="nl-NL" sz="2200" dirty="0" smtClean="0"/>
              <a:t> 1 euro.</a:t>
            </a:r>
          </a:p>
          <a:p>
            <a:r>
              <a:rPr lang="nl-NL" sz="2200" dirty="0" smtClean="0"/>
              <a:t>B Jacobs heeft geen kosten en kan het product dus voor 1 euro aanbieden maar wilt graag winst maken en vraagt 10 euro.</a:t>
            </a:r>
          </a:p>
          <a:p>
            <a:r>
              <a:rPr lang="nl-NL" sz="2200" dirty="0" smtClean="0"/>
              <a:t>Hij verkoopt ze proefwerk nu aan Pieter en aan </a:t>
            </a:r>
            <a:r>
              <a:rPr lang="nl-NL" sz="2200" dirty="0" err="1" smtClean="0"/>
              <a:t>huib</a:t>
            </a:r>
            <a:r>
              <a:rPr lang="nl-NL" sz="2200" dirty="0" smtClean="0"/>
              <a:t> voor 10 euro.</a:t>
            </a:r>
          </a:p>
          <a:p>
            <a:r>
              <a:rPr lang="nl-NL" sz="2200" dirty="0" smtClean="0"/>
              <a:t>Pieter heeft 40 CS, </a:t>
            </a:r>
            <a:r>
              <a:rPr lang="nl-NL" sz="2200" dirty="0"/>
              <a:t>H</a:t>
            </a:r>
            <a:r>
              <a:rPr lang="nl-NL" sz="2200" dirty="0" smtClean="0"/>
              <a:t>uib 15 CS.</a:t>
            </a:r>
          </a:p>
          <a:p>
            <a:r>
              <a:rPr lang="nl-NL" sz="2200" dirty="0" smtClean="0"/>
              <a:t>En B Jacobs heeft 10 + 10 = 20 PS.</a:t>
            </a:r>
          </a:p>
          <a:p>
            <a:r>
              <a:rPr lang="nl-NL" sz="2200" dirty="0" smtClean="0"/>
              <a:t>Wat nou als B Jacobs verschillende prijzen aan verschillende vragers kan vragen.</a:t>
            </a:r>
          </a:p>
          <a:p>
            <a:r>
              <a:rPr lang="nl-NL" sz="2200" dirty="0" smtClean="0"/>
              <a:t>Dan vraagt hij 50 voor Pieter, 25 voor Huib en 1 voor </a:t>
            </a:r>
            <a:r>
              <a:rPr lang="nl-NL" sz="2200" dirty="0" err="1" smtClean="0"/>
              <a:t>Kaj</a:t>
            </a:r>
            <a:r>
              <a:rPr lang="nl-NL" sz="2200" dirty="0" smtClean="0"/>
              <a:t>.</a:t>
            </a:r>
          </a:p>
          <a:p>
            <a:r>
              <a:rPr lang="nl-NL" sz="2200" dirty="0" smtClean="0"/>
              <a:t>Dan is het consumentensurplus 0, maar zijn producenten surplus = 76 (50 + 25 + 15). </a:t>
            </a:r>
            <a:endParaRPr lang="nl-NL" sz="2200" dirty="0"/>
          </a:p>
          <a:p>
            <a:r>
              <a:rPr lang="nl-NL" sz="2200" dirty="0" smtClean="0"/>
              <a:t>Prijsdiscriminatie verkleind consumentensurplus en vergroot producenten surplus.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70651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5.20 t/m 5.21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Bespreken we morgen na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23654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706"/>
          <a:stretch/>
        </p:blipFill>
        <p:spPr>
          <a:xfrm>
            <a:off x="0" y="0"/>
            <a:ext cx="11129211" cy="145582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3955"/>
          <a:stretch/>
        </p:blipFill>
        <p:spPr>
          <a:xfrm>
            <a:off x="0" y="1"/>
            <a:ext cx="11129211" cy="17806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6615"/>
          <a:stretch/>
        </p:blipFill>
        <p:spPr>
          <a:xfrm>
            <a:off x="0" y="1"/>
            <a:ext cx="11129211" cy="50171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129211" cy="683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5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803"/>
          <a:stretch/>
        </p:blipFill>
        <p:spPr>
          <a:xfrm>
            <a:off x="0" y="0"/>
            <a:ext cx="12192000" cy="8903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931"/>
          <a:stretch/>
        </p:blipFill>
        <p:spPr>
          <a:xfrm>
            <a:off x="0" y="1"/>
            <a:ext cx="12192000" cy="16603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1911"/>
          <a:stretch/>
        </p:blipFill>
        <p:spPr>
          <a:xfrm>
            <a:off x="0" y="0"/>
            <a:ext cx="12192000" cy="352525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7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markt of overheid. privatisering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 het verleden werden diverse goederen alleen door de overheid aangeboden.</a:t>
            </a:r>
          </a:p>
          <a:p>
            <a:r>
              <a:rPr lang="nl-NL" sz="2500" dirty="0" smtClean="0"/>
              <a:t>De aan de NS</a:t>
            </a:r>
          </a:p>
          <a:p>
            <a:r>
              <a:rPr lang="nl-NL" sz="2500" dirty="0" smtClean="0"/>
              <a:t>De aan KPN.</a:t>
            </a:r>
          </a:p>
          <a:p>
            <a:r>
              <a:rPr lang="nl-NL" sz="2500" dirty="0" smtClean="0"/>
              <a:t>Inmiddels zijn deze overheid monopolies allemaal opgegeven en geprivatiseerd. 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020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introductieopdracht 6.1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5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5541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7351"/>
          <a:stretch/>
        </p:blipFill>
        <p:spPr>
          <a:xfrm>
            <a:off x="0" y="0"/>
            <a:ext cx="12192000" cy="818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9983"/>
          <a:stretch/>
        </p:blipFill>
        <p:spPr>
          <a:xfrm>
            <a:off x="0" y="0"/>
            <a:ext cx="12192000" cy="15039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50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0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Overheid </a:t>
            </a:r>
            <a:r>
              <a:rPr lang="nl-NL" dirty="0" err="1" smtClean="0"/>
              <a:t>vs</a:t>
            </a:r>
            <a:r>
              <a:rPr lang="nl-NL" dirty="0" smtClean="0"/>
              <a:t>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Overheid streeft niet naar maximale winst </a:t>
            </a:r>
            <a:r>
              <a:rPr lang="nl-NL" sz="2500" dirty="0" smtClean="0">
                <a:sym typeface="Wingdings" panose="05000000000000000000" pitchFamily="2" charset="2"/>
              </a:rPr>
              <a:t> goedkoper product  meer afzet maar vaak ook  inefficiëntere bedrijfsvoering.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Indirect betalen we wel voor het goedkopere product door middel van belasting.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Markt streeft naar maximale winst  duurder product  minder afzet, maar we betalen hiervoor geen belasting </a:t>
            </a:r>
          </a:p>
          <a:p>
            <a:endParaRPr lang="nl-NL" sz="2500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181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opgave 6.2 en 6.3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Neem maximaal 1 minuut voor vraag a.</a:t>
            </a:r>
            <a:endParaRPr lang="nl-NL" sz="2500" dirty="0" smtClean="0"/>
          </a:p>
          <a:p>
            <a:r>
              <a:rPr lang="nl-NL" sz="2500" dirty="0" smtClean="0"/>
              <a:t>Eerder klaar t/m 6.4</a:t>
            </a:r>
          </a:p>
          <a:p>
            <a:r>
              <a:rPr lang="nl-NL" sz="2500" dirty="0" smtClean="0"/>
              <a:t>Grote opgave, kom je er niet uit stel vragen.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1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064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209"/>
          <a:stretch/>
        </p:blipFill>
        <p:spPr>
          <a:xfrm>
            <a:off x="0" y="0"/>
            <a:ext cx="6087979" cy="11670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2823"/>
          <a:stretch/>
        </p:blipFill>
        <p:spPr>
          <a:xfrm>
            <a:off x="0" y="-1"/>
            <a:ext cx="6087979" cy="188895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087979" cy="695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7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382"/>
          <a:stretch/>
        </p:blipFill>
        <p:spPr>
          <a:xfrm>
            <a:off x="0" y="7937"/>
            <a:ext cx="12192000" cy="15200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4418"/>
          <a:stretch/>
        </p:blipFill>
        <p:spPr>
          <a:xfrm>
            <a:off x="0" y="7937"/>
            <a:ext cx="12192000" cy="22900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6845"/>
          <a:stretch/>
        </p:blipFill>
        <p:spPr>
          <a:xfrm>
            <a:off x="0" y="7937"/>
            <a:ext cx="12192000" cy="342106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0860"/>
          <a:stretch/>
        </p:blipFill>
        <p:spPr>
          <a:xfrm>
            <a:off x="0" y="7937"/>
            <a:ext cx="12192000" cy="509345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37"/>
            <a:ext cx="12192000" cy="643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5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Prijsdiscriminatie werk alleen als je de deelmarkten kan scheiden.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Kaj</a:t>
            </a:r>
            <a:r>
              <a:rPr lang="nl-NL" sz="2500" dirty="0" smtClean="0"/>
              <a:t> zijn 10 door kan verkopen aan Pieter, dan werkt prijsdiscriminatie niet.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Omdat ik 1 euro aan </a:t>
            </a:r>
            <a:r>
              <a:rPr lang="nl-NL" sz="2500" dirty="0" err="1" smtClean="0"/>
              <a:t>Kaj</a:t>
            </a:r>
            <a:r>
              <a:rPr lang="nl-NL" sz="2500" dirty="0" smtClean="0"/>
              <a:t> vroeg en 50 aan Pieter, als </a:t>
            </a:r>
            <a:r>
              <a:rPr lang="nl-NL" sz="2500" dirty="0" err="1" smtClean="0"/>
              <a:t>Kaj</a:t>
            </a:r>
            <a:r>
              <a:rPr lang="nl-NL" sz="2500" dirty="0" smtClean="0"/>
              <a:t> het kan doorverkopen voor minder dan 50 en dan zal Pieter niet meer bij mij kopen</a:t>
            </a:r>
          </a:p>
          <a:p>
            <a:r>
              <a:rPr lang="nl-NL" sz="2500" dirty="0" smtClean="0"/>
              <a:t>Ook moet de verkoper de betalingsbereidheid van de klant kennen.</a:t>
            </a:r>
          </a:p>
        </p:txBody>
      </p:sp>
    </p:spTree>
    <p:extLst>
      <p:ext uri="{BB962C8B-B14F-4D97-AF65-F5344CB8AC3E}">
        <p14:creationId xmlns:p14="http://schemas.microsoft.com/office/powerpoint/2010/main" val="278863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Als de overheid het aanbied en kostendekkend wil zijn: prijs van iets minder dan 12.50 cent, afzet van iets meer dan 50 miljard km.</a:t>
            </a:r>
          </a:p>
          <a:p>
            <a:r>
              <a:rPr lang="nl-NL" sz="2500" dirty="0" smtClean="0"/>
              <a:t>Als het privaat wordt aangeboden komt er een prijs van 17.50 tot stand, met een afzet van 30 miljard km.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3121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Nieuwe rol van de overheid.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In het verleden was de overheid een private aanbieder.</a:t>
            </a:r>
          </a:p>
          <a:p>
            <a:r>
              <a:rPr lang="nl-NL" sz="2500" dirty="0" smtClean="0"/>
              <a:t>Gevolg: grote staatschuld, door hoge mate van uitgaven.</a:t>
            </a:r>
          </a:p>
          <a:p>
            <a:r>
              <a:rPr lang="nl-NL" sz="2500" dirty="0" smtClean="0"/>
              <a:t>Tenslotte veel overheidsbedrijven maakte verlies.</a:t>
            </a:r>
          </a:p>
          <a:p>
            <a:r>
              <a:rPr lang="nl-NL" sz="2500" dirty="0" smtClean="0"/>
              <a:t>Overheid speelt nu veel kleinere rol.</a:t>
            </a:r>
          </a:p>
          <a:p>
            <a:r>
              <a:rPr lang="nl-NL" sz="2500" dirty="0" smtClean="0"/>
              <a:t>Laat de prijs op de markt ontstaan door marktwerking en grijp alleen in als er sprake is van Marktfalen.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7062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21631"/>
            <a:ext cx="8596668" cy="1320800"/>
          </a:xfrm>
        </p:spPr>
        <p:txBody>
          <a:bodyPr>
            <a:normAutofit/>
          </a:bodyPr>
          <a:lstStyle/>
          <a:p>
            <a:r>
              <a:rPr lang="nl-NL" dirty="0" smtClean="0"/>
              <a:t>Afsluitende opdracht 6.4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5 </a:t>
            </a:r>
            <a:r>
              <a:rPr lang="nl-NL" sz="2500" dirty="0" smtClean="0"/>
              <a:t>minuten de </a:t>
            </a:r>
            <a:r>
              <a:rPr lang="nl-NL" sz="2500" dirty="0" smtClean="0"/>
              <a:t>tijd</a:t>
            </a:r>
          </a:p>
          <a:p>
            <a:r>
              <a:rPr lang="nl-NL" sz="2500" dirty="0" smtClean="0"/>
              <a:t>Denk hierbij aan wat je geleerd hebt in de vorige hoofdstukken.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2639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1" b="77915"/>
          <a:stretch/>
        </p:blipFill>
        <p:spPr>
          <a:xfrm>
            <a:off x="0" y="65881"/>
            <a:ext cx="12192000" cy="48757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1" b="46308"/>
          <a:stretch/>
        </p:blipFill>
        <p:spPr>
          <a:xfrm>
            <a:off x="0" y="65881"/>
            <a:ext cx="12192000" cy="118540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622"/>
          <a:stretch/>
        </p:blipFill>
        <p:spPr>
          <a:xfrm>
            <a:off x="0" y="65881"/>
            <a:ext cx="12192000" cy="217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83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</a:t>
            </a:r>
            <a:r>
              <a:rPr lang="nl-NL" dirty="0"/>
              <a:t>Marktmacht (on)gewenst.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9453255" cy="4432716"/>
          </a:xfrm>
        </p:spPr>
        <p:txBody>
          <a:bodyPr>
            <a:normAutofit/>
          </a:bodyPr>
          <a:lstStyle/>
          <a:p>
            <a:r>
              <a:rPr lang="nl-NL" sz="2500" dirty="0" smtClean="0"/>
              <a:t>Volkomen concurrentie = geen marktmacht.</a:t>
            </a:r>
          </a:p>
          <a:p>
            <a:r>
              <a:rPr lang="nl-NL" sz="2500" dirty="0" smtClean="0"/>
              <a:t>Monopolistische concurrentie = beperkte marktmacht.</a:t>
            </a:r>
          </a:p>
          <a:p>
            <a:r>
              <a:rPr lang="nl-NL" sz="2500" dirty="0" smtClean="0"/>
              <a:t>Oligopolie = iets meer marktmacht.</a:t>
            </a:r>
          </a:p>
          <a:p>
            <a:r>
              <a:rPr lang="nl-NL" sz="2500" dirty="0" smtClean="0"/>
              <a:t>Monopolie = vrijwel volledige marktmacht.</a:t>
            </a:r>
          </a:p>
          <a:p>
            <a:r>
              <a:rPr lang="nl-NL" sz="2500" dirty="0" smtClean="0"/>
              <a:t>Nadeel marktmacht: hogere prijs consument.</a:t>
            </a:r>
          </a:p>
          <a:p>
            <a:r>
              <a:rPr lang="nl-NL" sz="2500" dirty="0" smtClean="0"/>
              <a:t>Voordeel marktmacht: innovaties (</a:t>
            </a:r>
            <a:r>
              <a:rPr lang="nl-NL" sz="2500" dirty="0" err="1" smtClean="0"/>
              <a:t>d.m.v</a:t>
            </a:r>
            <a:r>
              <a:rPr lang="nl-NL" sz="2500" dirty="0" smtClean="0"/>
              <a:t> octrooien).</a:t>
            </a:r>
          </a:p>
          <a:p>
            <a:r>
              <a:rPr lang="nl-NL" sz="2500" dirty="0" smtClean="0"/>
              <a:t>Voordeel marktmacht: de consument heeft iets te kiezen.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9443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economisch perspectief: het mooie achter octrooien.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Octrooien zorgen voor nieuwe innovaties </a:t>
            </a:r>
            <a:r>
              <a:rPr lang="nl-NL" sz="2500" dirty="0" smtClean="0">
                <a:sym typeface="Wingdings" panose="05000000000000000000" pitchFamily="2" charset="2"/>
              </a:rPr>
              <a:t> gunstig voor de consument.</a:t>
            </a:r>
          </a:p>
          <a:p>
            <a:r>
              <a:rPr lang="nl-NL" sz="2500" dirty="0" smtClean="0"/>
              <a:t>Octrooien zorgen voor marktmacht en hogere prijzen </a:t>
            </a:r>
            <a:r>
              <a:rPr lang="nl-NL" sz="2500" dirty="0" smtClean="0">
                <a:sym typeface="Wingdings" panose="05000000000000000000" pitchFamily="2" charset="2"/>
              </a:rPr>
              <a:t> ongunstig voor de consument.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Wanneer de octrooien vervallen  Wel nieuwe innovaties geen marktmacht meer.</a:t>
            </a:r>
          </a:p>
          <a:p>
            <a:r>
              <a:rPr lang="nl-NL" sz="2500" dirty="0" smtClean="0"/>
              <a:t>Rede tot geven van octrooien: mogelijkheid voor producent om zijn ontwikkelingskosten terug te verdienen.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052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Marktfalen door asymmetrische informatie en averechtse selectie.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Asymmetrische informatie : 1 partij weet meer dan de andere partij.</a:t>
            </a:r>
          </a:p>
          <a:p>
            <a:r>
              <a:rPr lang="nl-NL" sz="2500" dirty="0" smtClean="0"/>
              <a:t>Bijvoorbeeld op de 2</a:t>
            </a:r>
            <a:r>
              <a:rPr lang="nl-NL" sz="2500" baseline="30000" dirty="0" smtClean="0"/>
              <a:t>de</a:t>
            </a:r>
            <a:r>
              <a:rPr lang="nl-NL" sz="2500" dirty="0" smtClean="0"/>
              <a:t> hands automarkt.</a:t>
            </a:r>
          </a:p>
          <a:p>
            <a:r>
              <a:rPr lang="nl-NL" sz="2500" dirty="0" smtClean="0"/>
              <a:t>Asymmetrische informatie kan leiden tot averechtse selectie</a:t>
            </a:r>
          </a:p>
          <a:p>
            <a:r>
              <a:rPr lang="nl-NL" sz="2500" dirty="0" smtClean="0"/>
              <a:t>Averechtse selectie: alleen slechte risico's verzekeren zich waardoor de premies stijgen en alleen nog meer slechte risico’s zich verzekeren waardoor de premies stijgen en alleen nog meer slechte risico’s zich verzekeren ect.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5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bied de overheid aan?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1285"/>
            <a:ext cx="8596668" cy="4790078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De overheid bied collectieve goederen aan:</a:t>
            </a:r>
          </a:p>
          <a:p>
            <a:r>
              <a:rPr lang="nl-NL" sz="2500" b="1" dirty="0" smtClean="0"/>
              <a:t>Niet uitsluitbaar: </a:t>
            </a:r>
            <a:r>
              <a:rPr lang="nl-NL" sz="2500" dirty="0" smtClean="0"/>
              <a:t>(je kan mensen niet uitsluiten van het gebruik van het goed)</a:t>
            </a:r>
          </a:p>
          <a:p>
            <a:r>
              <a:rPr lang="nl-NL" sz="2500" b="1" dirty="0" smtClean="0"/>
              <a:t>Niet rivaliserend</a:t>
            </a:r>
            <a:r>
              <a:rPr lang="nl-NL" sz="2500" dirty="0" smtClean="0"/>
              <a:t>: (het nut van het goed neemt niet af naarmate meer mensen er gebruik van maken)</a:t>
            </a:r>
          </a:p>
          <a:p>
            <a:r>
              <a:rPr lang="nl-NL" sz="2500" dirty="0" smtClean="0"/>
              <a:t>Toch bied de overheid ook goederen aan die uitsluitbaar of rivaliserend zijn.</a:t>
            </a:r>
          </a:p>
          <a:p>
            <a:r>
              <a:rPr lang="nl-NL" sz="2500" dirty="0" smtClean="0"/>
              <a:t>Dit noemen we </a:t>
            </a:r>
            <a:r>
              <a:rPr lang="nl-NL" sz="2500" b="1" dirty="0" smtClean="0"/>
              <a:t>individuele goederen. (goederen die uitsluitbaar of rivaliserend zijn en die door particulieren worden aangeboden).</a:t>
            </a:r>
          </a:p>
          <a:p>
            <a:r>
              <a:rPr lang="nl-NL" sz="2500" dirty="0" smtClean="0"/>
              <a:t>Wanneer de overheid individuele goederen aanbied noemen we dit </a:t>
            </a:r>
            <a:r>
              <a:rPr lang="nl-NL" sz="2500" b="1" dirty="0" smtClean="0"/>
              <a:t>quasicollectieve goederen</a:t>
            </a:r>
          </a:p>
          <a:p>
            <a:r>
              <a:rPr lang="nl-NL" sz="2500" dirty="0" smtClean="0"/>
              <a:t>Denk aan: onderwijs.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1492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2347" y="3260559"/>
            <a:ext cx="9141655" cy="2744709"/>
          </a:xfrm>
        </p:spPr>
        <p:txBody>
          <a:bodyPr>
            <a:noAutofit/>
          </a:bodyPr>
          <a:lstStyle/>
          <a:p>
            <a:r>
              <a:rPr lang="nl-NL" sz="2200" dirty="0" smtClean="0"/>
              <a:t>Dominante strategie: </a:t>
            </a:r>
            <a:r>
              <a:rPr lang="nl-NL" sz="2200" dirty="0" err="1" smtClean="0"/>
              <a:t>marieke’s</a:t>
            </a:r>
            <a:r>
              <a:rPr lang="nl-NL" sz="2200" dirty="0" smtClean="0"/>
              <a:t> baas betaalt niet mee.</a:t>
            </a:r>
          </a:p>
          <a:p>
            <a:r>
              <a:rPr lang="nl-NL" sz="2200" dirty="0" smtClean="0"/>
              <a:t>Waarom? Ongeacht wat de andere kiezen, het is voor </a:t>
            </a:r>
            <a:r>
              <a:rPr lang="nl-NL" sz="2200" dirty="0" err="1" smtClean="0"/>
              <a:t>marieke’s</a:t>
            </a:r>
            <a:r>
              <a:rPr lang="nl-NL" sz="2200" dirty="0" smtClean="0"/>
              <a:t> baas voordeliger om niet mee te betalen.</a:t>
            </a:r>
          </a:p>
          <a:p>
            <a:r>
              <a:rPr lang="nl-NL" sz="2200" dirty="0" smtClean="0"/>
              <a:t>Andere winkeliers betalen mee: kan hij beter niet mee betalen (50 &gt; 30), andere winkeliers betalen niet mee, kan hij beter niet mee betalen (0 &gt; -20)</a:t>
            </a:r>
          </a:p>
          <a:p>
            <a:r>
              <a:rPr lang="nl-NL" sz="2200" dirty="0" smtClean="0"/>
              <a:t>Dit zelfde geldt voor andere winkeliers, die kunnen ook beter niet mee betalen. (zelfde opbrengsten voor hun als voor </a:t>
            </a:r>
            <a:r>
              <a:rPr lang="nl-NL" sz="2200" dirty="0" err="1" smtClean="0"/>
              <a:t>mariekes</a:t>
            </a:r>
            <a:r>
              <a:rPr lang="nl-NL" sz="2200" dirty="0" smtClean="0"/>
              <a:t> baas.</a:t>
            </a:r>
          </a:p>
          <a:p>
            <a:r>
              <a:rPr lang="nl-NL" sz="2200" dirty="0" smtClean="0"/>
              <a:t>Gevolg: niemand betaald mee.</a:t>
            </a:r>
          </a:p>
          <a:p>
            <a:endParaRPr lang="nl-NL" sz="2200" dirty="0" smtClean="0"/>
          </a:p>
          <a:p>
            <a:endParaRPr lang="nl-NL" sz="22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54"/>
          <a:stretch/>
        </p:blipFill>
        <p:spPr>
          <a:xfrm>
            <a:off x="-1" y="61912"/>
            <a:ext cx="9625263" cy="323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9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1133</TotalTime>
  <Words>1521</Words>
  <Application>Microsoft Office PowerPoint</Application>
  <PresentationFormat>Breedbeeld</PresentationFormat>
  <Paragraphs>209</Paragraphs>
  <Slides>43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43</vt:i4>
      </vt:variant>
    </vt:vector>
  </HeadingPairs>
  <TitlesOfParts>
    <vt:vector size="48" baseType="lpstr">
      <vt:lpstr>Arial</vt:lpstr>
      <vt:lpstr>Trebuchet MS</vt:lpstr>
      <vt:lpstr>Wingdings</vt:lpstr>
      <vt:lpstr>Wingdings 3</vt:lpstr>
      <vt:lpstr>Facet</vt:lpstr>
      <vt:lpstr>Welkom VWO 5.</vt:lpstr>
      <vt:lpstr>Lessen aankomende week</vt:lpstr>
      <vt:lpstr>Prijsdiscriminatie.</vt:lpstr>
      <vt:lpstr>Belangrijk!</vt:lpstr>
      <vt:lpstr>Les 2:Marktmacht (on)gewenst. </vt:lpstr>
      <vt:lpstr>Vanuit economisch perspectief: het mooie achter octrooien.</vt:lpstr>
      <vt:lpstr>Marktfalen door asymmetrische informatie en averechtse selectie.</vt:lpstr>
      <vt:lpstr>Wat bied de overheid aan?</vt:lpstr>
      <vt:lpstr>PowerPoint-presentatie</vt:lpstr>
      <vt:lpstr>Mogelijke oplossingen:</vt:lpstr>
      <vt:lpstr>Externe effecten.</vt:lpstr>
      <vt:lpstr>Belangrijk! Het is alleen een extern effect als het niet in de prijs verwerkt zit.</vt:lpstr>
      <vt:lpstr>Maatschappelijke welvaart.</vt:lpstr>
      <vt:lpstr>Maak opgave 5.7 t/m 5.9</vt:lpstr>
      <vt:lpstr>PowerPoint-presentatie</vt:lpstr>
      <vt:lpstr>PowerPoint-presentatie</vt:lpstr>
      <vt:lpstr>Wat hebben we gezien:</vt:lpstr>
      <vt:lpstr>Maak opgave 5.10 t/m 5.14</vt:lpstr>
      <vt:lpstr>PowerPoint-presentatie</vt:lpstr>
      <vt:lpstr>PowerPoint-presentatie</vt:lpstr>
      <vt:lpstr>Les 2: het fileprobleem.</vt:lpstr>
      <vt:lpstr>Maak opgave 5.15 en 5.16</vt:lpstr>
      <vt:lpstr>PowerPoint-presentatie</vt:lpstr>
      <vt:lpstr>Kosten van files</vt:lpstr>
      <vt:lpstr>Maak opgave 5.17 t/m 5.19</vt:lpstr>
      <vt:lpstr>PowerPoint-presentatie</vt:lpstr>
      <vt:lpstr>PowerPoint-presentatie</vt:lpstr>
      <vt:lpstr>PowerPoint-presentatie</vt:lpstr>
      <vt:lpstr>PowerPoint-presentatie</vt:lpstr>
      <vt:lpstr>Maak opgave 5.20 t/m 5.21</vt:lpstr>
      <vt:lpstr>PowerPoint-presentatie</vt:lpstr>
      <vt:lpstr>PowerPoint-presentatie</vt:lpstr>
      <vt:lpstr>Les 3: markt of overheid. privatisering</vt:lpstr>
      <vt:lpstr>introductieopdracht 6.1</vt:lpstr>
      <vt:lpstr>PowerPoint-presentatie</vt:lpstr>
      <vt:lpstr>Overheid vs markt</vt:lpstr>
      <vt:lpstr>Maak opgave 6.2 en 6.3</vt:lpstr>
      <vt:lpstr>PowerPoint-presentatie</vt:lpstr>
      <vt:lpstr>PowerPoint-presentatie</vt:lpstr>
      <vt:lpstr>Wat hebben we gezien:</vt:lpstr>
      <vt:lpstr>Nieuwe rol van de overheid.</vt:lpstr>
      <vt:lpstr>Afsluitende opdracht 6.4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152</cp:revision>
  <dcterms:created xsi:type="dcterms:W3CDTF">2017-08-27T09:00:36Z</dcterms:created>
  <dcterms:modified xsi:type="dcterms:W3CDTF">2017-12-03T10:58:41Z</dcterms:modified>
</cp:coreProperties>
</file>